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Proxima Nova"/>
      <p:regular r:id="rId25"/>
      <p:bold r:id="rId26"/>
      <p:italic r:id="rId27"/>
      <p:boldItalic r:id="rId28"/>
    </p:embeddedFont>
    <p:embeddedFont>
      <p:font typeface="Average"/>
      <p:regular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ProximaNova-bold.fntdata"/><Relationship Id="rId25" Type="http://schemas.openxmlformats.org/officeDocument/2006/relationships/font" Target="fonts/ProximaNova-regular.fntdata"/><Relationship Id="rId28" Type="http://schemas.openxmlformats.org/officeDocument/2006/relationships/font" Target="fonts/ProximaNova-boldItalic.fntdata"/><Relationship Id="rId27" Type="http://schemas.openxmlformats.org/officeDocument/2006/relationships/font" Target="fonts/ProximaNova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Averag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a433adb911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a433adb911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9e7df60d19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9e7df60d19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a433adb911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a433adb911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a433adb911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a433adb911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a433adb911_0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a433adb911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9e7df60d19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9e7df60d19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a47ed13dd3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a47ed13dd3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9e7df60d19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9e7df60d19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9e7df60d19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9e7df60d19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9e7df60d1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9e7df60d1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a433adb911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a433adb911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a433adb911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a433adb911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a433adb911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a433adb911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a433adb911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a433adb911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a433adb911_0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a433adb911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a433adb911_0_3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a433adb911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a433adb911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a433adb911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a433adb911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a433adb911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noFill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50" y="802950"/>
            <a:ext cx="9144000" cy="28977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0" y="3700650"/>
            <a:ext cx="9144000" cy="0"/>
          </a:xfrm>
          <a:prstGeom prst="straightConnector1">
            <a:avLst/>
          </a:prstGeom>
          <a:noFill/>
          <a:ln cap="flat" cmpd="sng" w="19050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3" name="Google Shape;53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" name="Google Shape;5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noFill/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50" y="802950"/>
            <a:ext cx="9144000" cy="28977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9" name="Google Shape;19;p3"/>
          <p:cNvCxnSpPr/>
          <p:nvPr/>
        </p:nvCxnSpPr>
        <p:spPr>
          <a:xfrm>
            <a:off x="0" y="3700650"/>
            <a:ext cx="9144000" cy="0"/>
          </a:xfrm>
          <a:prstGeom prst="straightConnector1">
            <a:avLst/>
          </a:prstGeom>
          <a:noFill/>
          <a:ln cap="flat" cmpd="sng" w="19050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3100"/>
              <a:buNone/>
              <a:defRPr sz="3100">
                <a:solidFill>
                  <a:srgbClr val="99000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682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9" name="Google Shape;39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2" name="Google Shape;42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3" name="Google Shape;43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4" name="Google Shape;44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5" name="Google Shape;45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9" name="Google Shape;49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●"/>
              <a:defRPr sz="1800">
                <a:solidFill>
                  <a:schemeClr val="accent3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○"/>
              <a:defRPr>
                <a:solidFill>
                  <a:schemeClr val="accent3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>
                <a:solidFill>
                  <a:schemeClr val="accent3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>
                <a:solidFill>
                  <a:schemeClr val="accent3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○"/>
              <a:defRPr>
                <a:solidFill>
                  <a:schemeClr val="accent3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■"/>
              <a:defRPr>
                <a:solidFill>
                  <a:schemeClr val="accent3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●"/>
              <a:defRPr>
                <a:solidFill>
                  <a:schemeClr val="accent3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○"/>
              <a:defRPr>
                <a:solidFill>
                  <a:schemeClr val="accent3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Char char="■"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hyperlink" Target="https://www.mathworks.com/help/driving/ug/coordinate-systems.html" TargetMode="External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hyperlink" Target="https://zhuanlan.zhihu.com/p/146219600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 txBox="1"/>
          <p:nvPr>
            <p:ph type="ctrTitle"/>
          </p:nvPr>
        </p:nvSpPr>
        <p:spPr>
          <a:xfrm>
            <a:off x="99450" y="980975"/>
            <a:ext cx="8945100" cy="99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latin typeface="Arial"/>
                <a:ea typeface="Arial"/>
                <a:cs typeface="Arial"/>
                <a:sym typeface="Arial"/>
              </a:rPr>
              <a:t>How to do a Pose Prediction project?</a:t>
            </a:r>
            <a:endParaRPr sz="4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 Pose Estimation using</a:t>
            </a:r>
            <a:r>
              <a:rPr lang="en"/>
              <a:t> the CenterNet NN architecture</a:t>
            </a:r>
            <a:endParaRPr/>
          </a:p>
        </p:txBody>
      </p:sp>
      <p:sp>
        <p:nvSpPr>
          <p:cNvPr id="63" name="Google Shape;63;p13"/>
          <p:cNvSpPr txBox="1"/>
          <p:nvPr/>
        </p:nvSpPr>
        <p:spPr>
          <a:xfrm>
            <a:off x="119300" y="145825"/>
            <a:ext cx="15246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22.10.2020</a:t>
            </a:r>
            <a:endParaRPr sz="1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Speed Accuracy Balance</a:t>
            </a:r>
            <a:endParaRPr/>
          </a:p>
        </p:txBody>
      </p:sp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5400" y="1353775"/>
            <a:ext cx="4316300" cy="332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 targets</a:t>
            </a:r>
            <a:endParaRPr/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950" y="1453849"/>
            <a:ext cx="3346827" cy="268022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"/>
          <p:cNvSpPr/>
          <p:nvPr/>
        </p:nvSpPr>
        <p:spPr>
          <a:xfrm>
            <a:off x="4017250" y="2471550"/>
            <a:ext cx="657900" cy="459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3"/>
          <p:cNvSpPr/>
          <p:nvPr/>
        </p:nvSpPr>
        <p:spPr>
          <a:xfrm>
            <a:off x="5088500" y="1453850"/>
            <a:ext cx="1668000" cy="2680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3"/>
          <p:cNvSpPr txBox="1"/>
          <p:nvPr/>
        </p:nvSpPr>
        <p:spPr>
          <a:xfrm>
            <a:off x="5318050" y="1752275"/>
            <a:ext cx="17601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Car1: yaw,x,y,z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1" name="Google Shape;141;p23"/>
          <p:cNvSpPr txBox="1"/>
          <p:nvPr/>
        </p:nvSpPr>
        <p:spPr>
          <a:xfrm>
            <a:off x="5318050" y="2418750"/>
            <a:ext cx="17601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Car2: yaw,x,y,z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2" name="Google Shape;142;p23"/>
          <p:cNvSpPr txBox="1"/>
          <p:nvPr/>
        </p:nvSpPr>
        <p:spPr>
          <a:xfrm>
            <a:off x="5318050" y="3010425"/>
            <a:ext cx="17601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Car3: yaw,x,y,z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3" name="Google Shape;143;p23"/>
          <p:cNvSpPr txBox="1"/>
          <p:nvPr/>
        </p:nvSpPr>
        <p:spPr>
          <a:xfrm>
            <a:off x="5318050" y="3602100"/>
            <a:ext cx="17601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Car4: yaw,x,y,z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4"/>
          <p:cNvSpPr txBox="1"/>
          <p:nvPr>
            <p:ph type="title"/>
          </p:nvPr>
        </p:nvSpPr>
        <p:spPr>
          <a:xfrm>
            <a:off x="742225" y="77725"/>
            <a:ext cx="70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Input and prediction targets for CenterNet</a:t>
            </a:r>
            <a:endParaRPr sz="2800"/>
          </a:p>
        </p:txBody>
      </p:sp>
      <p:pic>
        <p:nvPicPr>
          <p:cNvPr id="149" name="Google Shape;14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8538" y="650425"/>
            <a:ext cx="3887150" cy="129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6800" y="2062775"/>
            <a:ext cx="3810624" cy="130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85050" y="3446150"/>
            <a:ext cx="3810624" cy="128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4"/>
          <p:cNvSpPr txBox="1"/>
          <p:nvPr/>
        </p:nvSpPr>
        <p:spPr>
          <a:xfrm>
            <a:off x="2398950" y="964125"/>
            <a:ext cx="1515000" cy="5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Input image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3" name="Google Shape;153;p24"/>
          <p:cNvSpPr txBox="1"/>
          <p:nvPr/>
        </p:nvSpPr>
        <p:spPr>
          <a:xfrm>
            <a:off x="2261250" y="2455600"/>
            <a:ext cx="1652700" cy="5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Centers mask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4" name="Google Shape;154;p24"/>
          <p:cNvSpPr txBox="1"/>
          <p:nvPr/>
        </p:nvSpPr>
        <p:spPr>
          <a:xfrm>
            <a:off x="2261250" y="3786400"/>
            <a:ext cx="1515000" cy="5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Proxima Nova"/>
                <a:ea typeface="Proxima Nova"/>
                <a:cs typeface="Proxima Nova"/>
                <a:sym typeface="Proxima Nova"/>
              </a:rPr>
              <a:t>Yaw values</a:t>
            </a:r>
            <a:endParaRPr sz="18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5" name="Google Shape;155;p24"/>
          <p:cNvSpPr txBox="1"/>
          <p:nvPr/>
        </p:nvSpPr>
        <p:spPr>
          <a:xfrm>
            <a:off x="2096625" y="4737450"/>
            <a:ext cx="5195700" cy="1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FF"/>
                </a:solidFill>
                <a:latin typeface="Proxima Nova"/>
                <a:ea typeface="Proxima Nova"/>
                <a:cs typeface="Proxima Nova"/>
                <a:sym typeface="Proxima Nova"/>
              </a:rPr>
              <a:t>Source: https://www.kaggle.com/hocop1/centernet-baseline</a:t>
            </a:r>
            <a:endParaRPr sz="1200">
              <a:solidFill>
                <a:srgbClr val="0000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to tackle in the original solution</a:t>
            </a:r>
            <a:endParaRPr/>
          </a:p>
        </p:txBody>
      </p:sp>
      <p:sp>
        <p:nvSpPr>
          <p:cNvPr id="161" name="Google Shape;161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No Busses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Generalization to other cameras and scenes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Optimizing speed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How: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Train on the Lyft Dataset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Replace network backbone with MobileNet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Lyft Dataset</a:t>
            </a:r>
            <a:endParaRPr/>
          </a:p>
        </p:txBody>
      </p:sp>
      <p:sp>
        <p:nvSpPr>
          <p:cNvPr id="167" name="Google Shape;167;p26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Georgia"/>
              <a:buChar char="-"/>
            </a:pPr>
            <a:r>
              <a:rPr b="1" lang="en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Sensors:</a:t>
            </a:r>
            <a:r>
              <a:rPr lang="en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7 cameras, and 3 lidars</a:t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Georgia"/>
              <a:buChar char="-"/>
            </a:pPr>
            <a:r>
              <a:rPr lang="en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Includes 180 scenes x 28 seconds x 5 fps synchronized camera, and lidar measurements from 10–20 different drives</a:t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292929"/>
              </a:buClr>
              <a:buSzPts val="1600"/>
              <a:buFont typeface="Georgia"/>
              <a:buChar char="-"/>
            </a:pPr>
            <a:r>
              <a:rPr lang="en" sz="1600">
                <a:solidFill>
                  <a:srgbClr val="292929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I sampled every 3rd image, 8400 samples</a:t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292929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68" name="Google Shape;16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6900" y="1631275"/>
            <a:ext cx="3686175" cy="205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/>
          <p:nvPr>
            <p:ph type="title"/>
          </p:nvPr>
        </p:nvSpPr>
        <p:spPr>
          <a:xfrm>
            <a:off x="311700" y="445025"/>
            <a:ext cx="3292200" cy="11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Extracting data from the dataset</a:t>
            </a:r>
            <a:endParaRPr/>
          </a:p>
        </p:txBody>
      </p:sp>
      <p:pic>
        <p:nvPicPr>
          <p:cNvPr id="174" name="Google Shape;17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3450" y="120100"/>
            <a:ext cx="4373575" cy="4698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775" y="2029800"/>
            <a:ext cx="4373575" cy="80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/>
          <p:nvPr>
            <p:ph type="title"/>
          </p:nvPr>
        </p:nvSpPr>
        <p:spPr>
          <a:xfrm>
            <a:off x="311700" y="445025"/>
            <a:ext cx="3292200" cy="11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Extracting data from the dataset</a:t>
            </a:r>
            <a:endParaRPr/>
          </a:p>
        </p:txBody>
      </p:sp>
      <p:pic>
        <p:nvPicPr>
          <p:cNvPr id="181" name="Google Shape;18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189850"/>
            <a:ext cx="8839201" cy="12604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87" name="Google Shape;187;p29"/>
          <p:cNvSpPr txBox="1"/>
          <p:nvPr>
            <p:ph idx="1" type="body"/>
          </p:nvPr>
        </p:nvSpPr>
        <p:spPr>
          <a:xfrm>
            <a:off x="446500" y="1684550"/>
            <a:ext cx="4228800" cy="11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MobileNet degraded the model performance and didn’t improve the inference time significantly.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93" name="Google Shape;193;p30"/>
          <p:cNvSpPr txBox="1"/>
          <p:nvPr>
            <p:ph idx="1" type="body"/>
          </p:nvPr>
        </p:nvSpPr>
        <p:spPr>
          <a:xfrm>
            <a:off x="1624200" y="2251000"/>
            <a:ext cx="1873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Training on Lyft:</a:t>
            </a:r>
            <a:endParaRPr/>
          </a:p>
        </p:txBody>
      </p:sp>
      <p:pic>
        <p:nvPicPr>
          <p:cNvPr id="194" name="Google Shape;19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7100" y="185266"/>
            <a:ext cx="4283300" cy="4772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1"/>
          <p:cNvSpPr txBox="1"/>
          <p:nvPr>
            <p:ph type="title"/>
          </p:nvPr>
        </p:nvSpPr>
        <p:spPr>
          <a:xfrm>
            <a:off x="311700" y="4011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 for your attention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Peking University/Baidu - Autonomous Driving Challenge</a:t>
            </a:r>
            <a:endParaRPr sz="2600"/>
          </a:p>
        </p:txBody>
      </p:sp>
      <p:sp>
        <p:nvSpPr>
          <p:cNvPr id="69" name="Google Shape;69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Kaggle competition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Goal: Car Pose Estimation: Predict car 3D coordinates + rotations(yaw, roll, pitch)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How: Train a model on the </a:t>
            </a:r>
            <a:r>
              <a:rPr lang="en"/>
              <a:t>ApolloCar3D</a:t>
            </a:r>
            <a:r>
              <a:rPr lang="en"/>
              <a:t> dataset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My assignment is based on a great baseline from the competition notebooks: </a:t>
            </a:r>
            <a:r>
              <a:rPr lang="en">
                <a:solidFill>
                  <a:srgbClr val="0000FF"/>
                </a:solidFill>
              </a:rPr>
              <a:t>https://www.kaggle.com/hocop1/centernet-baseline</a:t>
            </a:r>
            <a:endParaRPr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273450" y="1389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3"/>
                </a:solidFill>
              </a:rPr>
              <a:t>Car Pose Estimation: Predict car 3D coordinates + rotations(yaw, roll, pitch)</a:t>
            </a:r>
            <a:endParaRPr sz="1800">
              <a:solidFill>
                <a:schemeClr val="accent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6175" y="1225464"/>
            <a:ext cx="2597475" cy="2692575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 txBox="1"/>
          <p:nvPr/>
        </p:nvSpPr>
        <p:spPr>
          <a:xfrm>
            <a:off x="2272600" y="4293500"/>
            <a:ext cx="54942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Average"/>
                <a:ea typeface="Average"/>
                <a:cs typeface="Average"/>
                <a:sym typeface="Average"/>
                <a:hlinkClick r:id="rId4"/>
              </a:rPr>
              <a:t>https://www.mathworks.com/help/driving/ug/coordinate-systems.html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21022" y="1891163"/>
            <a:ext cx="3499199" cy="136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</a:t>
            </a:r>
            <a:r>
              <a:rPr lang="en"/>
              <a:t> targets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950" y="1453849"/>
            <a:ext cx="3346827" cy="2680224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/>
          <p:nvPr/>
        </p:nvSpPr>
        <p:spPr>
          <a:xfrm>
            <a:off x="4017250" y="2471550"/>
            <a:ext cx="657900" cy="4590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6"/>
          <p:cNvSpPr/>
          <p:nvPr/>
        </p:nvSpPr>
        <p:spPr>
          <a:xfrm>
            <a:off x="5088500" y="1453850"/>
            <a:ext cx="1668000" cy="2680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6"/>
          <p:cNvSpPr txBox="1"/>
          <p:nvPr/>
        </p:nvSpPr>
        <p:spPr>
          <a:xfrm>
            <a:off x="5318050" y="1752275"/>
            <a:ext cx="17601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Car1: yaw,x,y,z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5318050" y="2418750"/>
            <a:ext cx="17601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Car2: yaw,x,y,z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5318050" y="3010425"/>
            <a:ext cx="17601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Car3: yaw,x,y,z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5318050" y="3602100"/>
            <a:ext cx="1760100" cy="3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Car4: yaw,x,y,z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ApolloCar3D</a:t>
            </a:r>
            <a:r>
              <a:rPr lang="en"/>
              <a:t> dataset</a:t>
            </a:r>
            <a:endParaRPr/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11700" y="1152475"/>
            <a:ext cx="4831800" cy="15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~5000 images sampled from the Apolloscape dataset to represent a diverse set of translations, rotations and occlusions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Enables filtering by occlusions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b="1" lang="en">
                <a:solidFill>
                  <a:srgbClr val="292929"/>
                </a:solidFill>
                <a:highlight>
                  <a:srgbClr val="FFFFFF"/>
                </a:highlight>
              </a:rPr>
              <a:t>Sensors:</a:t>
            </a:r>
            <a:r>
              <a:rPr lang="en">
                <a:solidFill>
                  <a:srgbClr val="292929"/>
                </a:solidFill>
                <a:highlight>
                  <a:srgbClr val="FFFFFF"/>
                </a:highlight>
              </a:rPr>
              <a:t> 4 cameras (2 included in dataset), and 2 lidars.</a:t>
            </a:r>
            <a:endParaRPr sz="2000"/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1726" y="1017725"/>
            <a:ext cx="2946125" cy="284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1591600" y="123650"/>
            <a:ext cx="5455800" cy="9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Choosing an </a:t>
            </a:r>
            <a:r>
              <a:rPr lang="en" sz="2600"/>
              <a:t>Architecture</a:t>
            </a:r>
            <a:r>
              <a:rPr lang="en" sz="2600"/>
              <a:t>: </a:t>
            </a:r>
            <a:endParaRPr sz="2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Two-stage vs One-stage detectors</a:t>
            </a:r>
            <a:endParaRPr sz="2600"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8500" y="1909750"/>
            <a:ext cx="7067076" cy="244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/>
        </p:nvSpPr>
        <p:spPr>
          <a:xfrm>
            <a:off x="2058350" y="4499275"/>
            <a:ext cx="3382200" cy="3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source: https://zhuanlan.zhihu.com/p/146219600</a:t>
            </a:r>
            <a:endParaRPr sz="1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2999600" y="1274775"/>
            <a:ext cx="14997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Proxima Nova"/>
                <a:ea typeface="Proxima Nova"/>
                <a:cs typeface="Proxima Nova"/>
                <a:sym typeface="Proxima Nova"/>
              </a:rPr>
              <a:t>Two-Stage</a:t>
            </a:r>
            <a:endParaRPr sz="21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/>
        </p:nvSpPr>
        <p:spPr>
          <a:xfrm>
            <a:off x="3527575" y="1527275"/>
            <a:ext cx="14997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Proxima Nova"/>
                <a:ea typeface="Proxima Nova"/>
                <a:cs typeface="Proxima Nova"/>
                <a:sym typeface="Proxima Nova"/>
              </a:rPr>
              <a:t>One</a:t>
            </a:r>
            <a:r>
              <a:rPr lang="en" sz="2100">
                <a:latin typeface="Proxima Nova"/>
                <a:ea typeface="Proxima Nova"/>
                <a:cs typeface="Proxima Nova"/>
                <a:sym typeface="Proxima Nova"/>
              </a:rPr>
              <a:t>-Stage</a:t>
            </a:r>
            <a:endParaRPr sz="21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10" name="Google Shape;1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196103"/>
            <a:ext cx="8026825" cy="212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9"/>
          <p:cNvSpPr txBox="1"/>
          <p:nvPr>
            <p:ph type="title"/>
          </p:nvPr>
        </p:nvSpPr>
        <p:spPr>
          <a:xfrm>
            <a:off x="1591600" y="123650"/>
            <a:ext cx="5455800" cy="9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Choosing an Architecture: </a:t>
            </a:r>
            <a:endParaRPr sz="2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Two-stage vs One-stage detectors</a:t>
            </a:r>
            <a:endParaRPr sz="2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311700" y="4220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CenterNet - Objects As Points</a:t>
            </a:r>
            <a:endParaRPr/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176" y="1380700"/>
            <a:ext cx="7491822" cy="1672924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0"/>
          <p:cNvSpPr txBox="1"/>
          <p:nvPr/>
        </p:nvSpPr>
        <p:spPr>
          <a:xfrm>
            <a:off x="872325" y="3451000"/>
            <a:ext cx="5272200" cy="14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-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One stage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-"/>
            </a:pPr>
            <a:r>
              <a:rPr lang="en">
                <a:solidFill>
                  <a:srgbClr val="121212"/>
                </a:solidFill>
                <a:highlight>
                  <a:srgbClr val="FFFFFF"/>
                </a:highlight>
                <a:latin typeface="Proxima Nova"/>
                <a:ea typeface="Proxima Nova"/>
                <a:cs typeface="Proxima Nova"/>
                <a:sym typeface="Proxima Nova"/>
              </a:rPr>
              <a:t>Direct heatmap regression</a:t>
            </a:r>
            <a:r>
              <a:rPr lang="en" sz="1100">
                <a:solidFill>
                  <a:srgbClr val="121212"/>
                </a:solidFill>
                <a:highlight>
                  <a:srgbClr val="FFFFFF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(</a:t>
            </a: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No Anchors)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-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No NMS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-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Balances speed and accuracy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Char char="-"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Easily adjustable to many uses(detection, semantic segmentation, keypoint estimation, pose estimation)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2695450" y="437925"/>
            <a:ext cx="4044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Center Pooling</a:t>
            </a:r>
            <a:endParaRPr/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4575" y="1134650"/>
            <a:ext cx="7473375" cy="3152425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1"/>
          <p:cNvSpPr txBox="1"/>
          <p:nvPr/>
        </p:nvSpPr>
        <p:spPr>
          <a:xfrm>
            <a:off x="915200" y="4561750"/>
            <a:ext cx="7158300" cy="3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FF"/>
                </a:solidFill>
              </a:rPr>
              <a:t>Source: https://towardsdatascience.com/centernet-keypoint-triplets-for-object-detection-review-a314a8e4d4b0</a:t>
            </a:r>
            <a:endParaRPr sz="110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